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6" r:id="rId4"/>
    <p:sldId id="268" r:id="rId5"/>
    <p:sldId id="269" r:id="rId6"/>
    <p:sldId id="289" r:id="rId7"/>
    <p:sldId id="270" r:id="rId8"/>
    <p:sldId id="271" r:id="rId9"/>
    <p:sldId id="272" r:id="rId10"/>
    <p:sldId id="273" r:id="rId11"/>
    <p:sldId id="283" r:id="rId12"/>
    <p:sldId id="274" r:id="rId13"/>
    <p:sldId id="275" r:id="rId14"/>
    <p:sldId id="276" r:id="rId15"/>
    <p:sldId id="277" r:id="rId16"/>
    <p:sldId id="278" r:id="rId17"/>
    <p:sldId id="279" r:id="rId18"/>
    <p:sldId id="291" r:id="rId19"/>
    <p:sldId id="280" r:id="rId20"/>
    <p:sldId id="281" r:id="rId21"/>
    <p:sldId id="288" r:id="rId22"/>
    <p:sldId id="290" r:id="rId23"/>
    <p:sldId id="286" r:id="rId24"/>
    <p:sldId id="287" r:id="rId25"/>
    <p:sldId id="282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-FI" dirty="0" err="1"/>
              <a:t>Accuracy</a:t>
            </a:r>
            <a:endParaRPr lang="fi-FI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Sheet1!$A$1:$A$4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cat>
          <c:val>
            <c:numRef>
              <c:f>Sheet1!$B$1:$B$4</c:f>
              <c:numCache>
                <c:formatCode>General</c:formatCode>
                <c:ptCount val="4"/>
                <c:pt idx="0">
                  <c:v>43.8</c:v>
                </c:pt>
                <c:pt idx="1">
                  <c:v>45.4</c:v>
                </c:pt>
                <c:pt idx="2">
                  <c:v>45.7</c:v>
                </c:pt>
                <c:pt idx="3">
                  <c:v>47.5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A8-485C-A73A-A86B61D0B2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5411168"/>
        <c:axId val="384681080"/>
      </c:lineChart>
      <c:catAx>
        <c:axId val="38541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84681080"/>
        <c:crosses val="autoZero"/>
        <c:auto val="1"/>
        <c:lblAlgn val="ctr"/>
        <c:lblOffset val="100"/>
        <c:noMultiLvlLbl val="0"/>
      </c:catAx>
      <c:valAx>
        <c:axId val="384681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385411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-FI" dirty="0"/>
              <a:t>Applications </a:t>
            </a:r>
            <a:r>
              <a:rPr lang="fi-FI" dirty="0" err="1"/>
              <a:t>percent</a:t>
            </a:r>
            <a:endParaRPr lang="fi-FI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Sheet1!$A$1:$A$4</c:f>
              <c:numCache>
                <c:formatCode>General</c:formatCode>
                <c:ptCount val="4"/>
                <c:pt idx="0">
                  <c:v>20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cat>
          <c:val>
            <c:numRef>
              <c:f>Sheet1!$D$1:$D$4</c:f>
              <c:numCache>
                <c:formatCode>General</c:formatCode>
                <c:ptCount val="4"/>
                <c:pt idx="0">
                  <c:v>93</c:v>
                </c:pt>
                <c:pt idx="1">
                  <c:v>89</c:v>
                </c:pt>
                <c:pt idx="2">
                  <c:v>83</c:v>
                </c:pt>
                <c:pt idx="3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A1-436B-A2AD-12EAABB43A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766968"/>
        <c:axId val="615767296"/>
      </c:lineChart>
      <c:catAx>
        <c:axId val="615766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15767296"/>
        <c:crosses val="autoZero"/>
        <c:auto val="1"/>
        <c:lblAlgn val="ctr"/>
        <c:lblOffset val="100"/>
        <c:noMultiLvlLbl val="0"/>
      </c:catAx>
      <c:valAx>
        <c:axId val="615767296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15766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-FI" dirty="0"/>
              <a:t>Median </a:t>
            </a:r>
            <a:r>
              <a:rPr lang="fi-FI" dirty="0" err="1"/>
              <a:t>traffic</a:t>
            </a:r>
            <a:r>
              <a:rPr lang="fi-FI" dirty="0"/>
              <a:t> for </a:t>
            </a:r>
            <a:r>
              <a:rPr lang="fi-FI" dirty="0" err="1"/>
              <a:t>application</a:t>
            </a:r>
            <a:r>
              <a:rPr lang="fi-FI" dirty="0"/>
              <a:t> 1683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>
        <c:manualLayout>
          <c:layoutTarget val="inner"/>
          <c:xMode val="edge"/>
          <c:yMode val="edge"/>
          <c:x val="0.14116267209227135"/>
          <c:y val="0.16708333333333336"/>
          <c:w val="0.8582140765143994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Sheet2!$C$1:$C$9</c:f>
              <c:numCache>
                <c:formatCode>General</c:formatCode>
                <c:ptCount val="9"/>
                <c:pt idx="0">
                  <c:v>192834</c:v>
                </c:pt>
                <c:pt idx="1">
                  <c:v>331130</c:v>
                </c:pt>
                <c:pt idx="2">
                  <c:v>335500</c:v>
                </c:pt>
                <c:pt idx="3">
                  <c:v>374307</c:v>
                </c:pt>
                <c:pt idx="4">
                  <c:v>392318</c:v>
                </c:pt>
                <c:pt idx="5">
                  <c:v>535092</c:v>
                </c:pt>
                <c:pt idx="6">
                  <c:v>549137</c:v>
                </c:pt>
                <c:pt idx="7">
                  <c:v>550822</c:v>
                </c:pt>
                <c:pt idx="8">
                  <c:v>564454</c:v>
                </c:pt>
              </c:numCache>
            </c:numRef>
          </c:cat>
          <c:val>
            <c:numRef>
              <c:f>Sheet2!$D$1:$D$9</c:f>
              <c:numCache>
                <c:formatCode>General</c:formatCode>
                <c:ptCount val="9"/>
                <c:pt idx="0">
                  <c:v>3896707</c:v>
                </c:pt>
                <c:pt idx="1">
                  <c:v>7237387</c:v>
                </c:pt>
                <c:pt idx="2">
                  <c:v>65537</c:v>
                </c:pt>
                <c:pt idx="3">
                  <c:v>3204293</c:v>
                </c:pt>
                <c:pt idx="4">
                  <c:v>64486</c:v>
                </c:pt>
                <c:pt idx="5">
                  <c:v>756</c:v>
                </c:pt>
                <c:pt idx="6">
                  <c:v>45980</c:v>
                </c:pt>
                <c:pt idx="7">
                  <c:v>1700722</c:v>
                </c:pt>
                <c:pt idx="8">
                  <c:v>35581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4F-482F-8698-C3A41F3ED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1853144"/>
        <c:axId val="621854784"/>
      </c:barChart>
      <c:catAx>
        <c:axId val="621853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21854784"/>
        <c:crosses val="autoZero"/>
        <c:auto val="1"/>
        <c:lblAlgn val="ctr"/>
        <c:lblOffset val="100"/>
        <c:noMultiLvlLbl val="0"/>
      </c:catAx>
      <c:valAx>
        <c:axId val="62185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21853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Median traffic for application 303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Sheet3!$C$1:$C$11</c:f>
              <c:numCache>
                <c:formatCode>General</c:formatCode>
                <c:ptCount val="11"/>
                <c:pt idx="0">
                  <c:v>43344</c:v>
                </c:pt>
                <c:pt idx="1">
                  <c:v>61391</c:v>
                </c:pt>
                <c:pt idx="2">
                  <c:v>78949</c:v>
                </c:pt>
                <c:pt idx="3">
                  <c:v>79196</c:v>
                </c:pt>
                <c:pt idx="4">
                  <c:v>103881</c:v>
                </c:pt>
                <c:pt idx="5">
                  <c:v>133835</c:v>
                </c:pt>
                <c:pt idx="6">
                  <c:v>199515</c:v>
                </c:pt>
                <c:pt idx="7">
                  <c:v>228919</c:v>
                </c:pt>
                <c:pt idx="8">
                  <c:v>482992</c:v>
                </c:pt>
                <c:pt idx="9">
                  <c:v>558014</c:v>
                </c:pt>
                <c:pt idx="10">
                  <c:v>558016</c:v>
                </c:pt>
              </c:numCache>
            </c:numRef>
          </c:cat>
          <c:val>
            <c:numRef>
              <c:f>Sheet3!$D$1:$D$11</c:f>
              <c:numCache>
                <c:formatCode>General</c:formatCode>
                <c:ptCount val="11"/>
                <c:pt idx="0">
                  <c:v>1727</c:v>
                </c:pt>
                <c:pt idx="1">
                  <c:v>735</c:v>
                </c:pt>
                <c:pt idx="2">
                  <c:v>301</c:v>
                </c:pt>
                <c:pt idx="3">
                  <c:v>689</c:v>
                </c:pt>
                <c:pt idx="4">
                  <c:v>689</c:v>
                </c:pt>
                <c:pt idx="5">
                  <c:v>688</c:v>
                </c:pt>
                <c:pt idx="6">
                  <c:v>725.5</c:v>
                </c:pt>
                <c:pt idx="7">
                  <c:v>295</c:v>
                </c:pt>
                <c:pt idx="8">
                  <c:v>727</c:v>
                </c:pt>
                <c:pt idx="9">
                  <c:v>707.5</c:v>
                </c:pt>
                <c:pt idx="10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F9-4F14-9080-879936838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8255128"/>
        <c:axId val="628254472"/>
      </c:barChart>
      <c:catAx>
        <c:axId val="628255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28254472"/>
        <c:crosses val="autoZero"/>
        <c:auto val="1"/>
        <c:lblAlgn val="ctr"/>
        <c:lblOffset val="100"/>
        <c:noMultiLvlLbl val="0"/>
      </c:catAx>
      <c:valAx>
        <c:axId val="62825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628255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i-FI" dirty="0"/>
              <a:t>Day </a:t>
            </a:r>
            <a:r>
              <a:rPr lang="fi-FI" dirty="0" err="1"/>
              <a:t>load</a:t>
            </a:r>
            <a:r>
              <a:rPr lang="fi-FI" dirty="0"/>
              <a:t> for </a:t>
            </a:r>
            <a:r>
              <a:rPr lang="fi-FI" dirty="0" err="1"/>
              <a:t>base</a:t>
            </a:r>
            <a:r>
              <a:rPr lang="fi-FI" dirty="0"/>
              <a:t> </a:t>
            </a:r>
            <a:r>
              <a:rPr lang="fi-FI" dirty="0" err="1"/>
              <a:t>station</a:t>
            </a:r>
            <a:r>
              <a:rPr lang="fi-FI" dirty="0"/>
              <a:t> 584540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barplot!$B$1</c:f>
              <c:strCache>
                <c:ptCount val="1"/>
                <c:pt idx="0">
                  <c:v>396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barplot!$A$2:$A$25</c:f>
              <c:numCache>
                <c:formatCode>General</c:formatCode>
                <c:ptCount val="24"/>
                <c:pt idx="0">
                  <c:v>2100</c:v>
                </c:pt>
                <c:pt idx="1">
                  <c:v>2101</c:v>
                </c:pt>
                <c:pt idx="2">
                  <c:v>2102</c:v>
                </c:pt>
                <c:pt idx="3">
                  <c:v>2103</c:v>
                </c:pt>
                <c:pt idx="4">
                  <c:v>2104</c:v>
                </c:pt>
                <c:pt idx="5">
                  <c:v>2105</c:v>
                </c:pt>
                <c:pt idx="6">
                  <c:v>2106</c:v>
                </c:pt>
                <c:pt idx="7">
                  <c:v>2107</c:v>
                </c:pt>
                <c:pt idx="8">
                  <c:v>2108</c:v>
                </c:pt>
                <c:pt idx="9">
                  <c:v>2109</c:v>
                </c:pt>
                <c:pt idx="10">
                  <c:v>2110</c:v>
                </c:pt>
                <c:pt idx="11">
                  <c:v>2111</c:v>
                </c:pt>
                <c:pt idx="12">
                  <c:v>2112</c:v>
                </c:pt>
                <c:pt idx="13">
                  <c:v>2113</c:v>
                </c:pt>
                <c:pt idx="14">
                  <c:v>2114</c:v>
                </c:pt>
                <c:pt idx="15">
                  <c:v>2115</c:v>
                </c:pt>
                <c:pt idx="16">
                  <c:v>2116</c:v>
                </c:pt>
                <c:pt idx="17">
                  <c:v>2117</c:v>
                </c:pt>
                <c:pt idx="18">
                  <c:v>2118</c:v>
                </c:pt>
                <c:pt idx="19">
                  <c:v>2119</c:v>
                </c:pt>
                <c:pt idx="20">
                  <c:v>2120</c:v>
                </c:pt>
                <c:pt idx="21">
                  <c:v>2121</c:v>
                </c:pt>
                <c:pt idx="22">
                  <c:v>2122</c:v>
                </c:pt>
                <c:pt idx="23">
                  <c:v>2123</c:v>
                </c:pt>
              </c:numCache>
            </c:numRef>
          </c:cat>
          <c:val>
            <c:numRef>
              <c:f>barplot!$B$2:$B$25</c:f>
              <c:numCache>
                <c:formatCode>General</c:formatCode>
                <c:ptCount val="24"/>
                <c:pt idx="0">
                  <c:v>2617058</c:v>
                </c:pt>
                <c:pt idx="1">
                  <c:v>1461734</c:v>
                </c:pt>
                <c:pt idx="2">
                  <c:v>8146042</c:v>
                </c:pt>
                <c:pt idx="3">
                  <c:v>1539521</c:v>
                </c:pt>
                <c:pt idx="4">
                  <c:v>407008</c:v>
                </c:pt>
                <c:pt idx="5">
                  <c:v>6468594</c:v>
                </c:pt>
                <c:pt idx="6">
                  <c:v>2469811</c:v>
                </c:pt>
                <c:pt idx="7">
                  <c:v>2524953</c:v>
                </c:pt>
                <c:pt idx="8">
                  <c:v>437904</c:v>
                </c:pt>
                <c:pt idx="9">
                  <c:v>2217937</c:v>
                </c:pt>
                <c:pt idx="10">
                  <c:v>4569572</c:v>
                </c:pt>
                <c:pt idx="11">
                  <c:v>760028</c:v>
                </c:pt>
                <c:pt idx="12">
                  <c:v>3839963</c:v>
                </c:pt>
                <c:pt idx="13">
                  <c:v>631805</c:v>
                </c:pt>
                <c:pt idx="14">
                  <c:v>2869565</c:v>
                </c:pt>
                <c:pt idx="15">
                  <c:v>2362906</c:v>
                </c:pt>
                <c:pt idx="16">
                  <c:v>2911710</c:v>
                </c:pt>
                <c:pt idx="17">
                  <c:v>4052671</c:v>
                </c:pt>
                <c:pt idx="18">
                  <c:v>1253159</c:v>
                </c:pt>
                <c:pt idx="19">
                  <c:v>2692439</c:v>
                </c:pt>
                <c:pt idx="20">
                  <c:v>659376</c:v>
                </c:pt>
                <c:pt idx="21">
                  <c:v>1132159</c:v>
                </c:pt>
                <c:pt idx="22">
                  <c:v>2383564</c:v>
                </c:pt>
                <c:pt idx="23">
                  <c:v>3506722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3-495C-ACB7-7686DF2263D3}"/>
            </c:ext>
          </c:extLst>
        </c:ser>
        <c:ser>
          <c:idx val="1"/>
          <c:order val="1"/>
          <c:tx>
            <c:strRef>
              <c:f>barplot!$C$1</c:f>
              <c:strCache>
                <c:ptCount val="1"/>
                <c:pt idx="0">
                  <c:v>429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barplot!$A$2:$A$25</c:f>
              <c:numCache>
                <c:formatCode>General</c:formatCode>
                <c:ptCount val="24"/>
                <c:pt idx="0">
                  <c:v>2100</c:v>
                </c:pt>
                <c:pt idx="1">
                  <c:v>2101</c:v>
                </c:pt>
                <c:pt idx="2">
                  <c:v>2102</c:v>
                </c:pt>
                <c:pt idx="3">
                  <c:v>2103</c:v>
                </c:pt>
                <c:pt idx="4">
                  <c:v>2104</c:v>
                </c:pt>
                <c:pt idx="5">
                  <c:v>2105</c:v>
                </c:pt>
                <c:pt idx="6">
                  <c:v>2106</c:v>
                </c:pt>
                <c:pt idx="7">
                  <c:v>2107</c:v>
                </c:pt>
                <c:pt idx="8">
                  <c:v>2108</c:v>
                </c:pt>
                <c:pt idx="9">
                  <c:v>2109</c:v>
                </c:pt>
                <c:pt idx="10">
                  <c:v>2110</c:v>
                </c:pt>
                <c:pt idx="11">
                  <c:v>2111</c:v>
                </c:pt>
                <c:pt idx="12">
                  <c:v>2112</c:v>
                </c:pt>
                <c:pt idx="13">
                  <c:v>2113</c:v>
                </c:pt>
                <c:pt idx="14">
                  <c:v>2114</c:v>
                </c:pt>
                <c:pt idx="15">
                  <c:v>2115</c:v>
                </c:pt>
                <c:pt idx="16">
                  <c:v>2116</c:v>
                </c:pt>
                <c:pt idx="17">
                  <c:v>2117</c:v>
                </c:pt>
                <c:pt idx="18">
                  <c:v>2118</c:v>
                </c:pt>
                <c:pt idx="19">
                  <c:v>2119</c:v>
                </c:pt>
                <c:pt idx="20">
                  <c:v>2120</c:v>
                </c:pt>
                <c:pt idx="21">
                  <c:v>2121</c:v>
                </c:pt>
                <c:pt idx="22">
                  <c:v>2122</c:v>
                </c:pt>
                <c:pt idx="23">
                  <c:v>2123</c:v>
                </c:pt>
              </c:numCache>
            </c:numRef>
          </c:cat>
          <c:val>
            <c:numRef>
              <c:f>barplot!$C$2:$C$25</c:f>
              <c:numCache>
                <c:formatCode>General</c:formatCode>
                <c:ptCount val="24"/>
                <c:pt idx="0">
                  <c:v>6155038</c:v>
                </c:pt>
                <c:pt idx="1">
                  <c:v>4738002</c:v>
                </c:pt>
                <c:pt idx="2">
                  <c:v>1535585</c:v>
                </c:pt>
                <c:pt idx="3">
                  <c:v>5829745</c:v>
                </c:pt>
                <c:pt idx="4">
                  <c:v>5752310</c:v>
                </c:pt>
                <c:pt idx="5">
                  <c:v>3341694</c:v>
                </c:pt>
                <c:pt idx="6">
                  <c:v>5808448</c:v>
                </c:pt>
                <c:pt idx="7">
                  <c:v>5492698</c:v>
                </c:pt>
                <c:pt idx="8">
                  <c:v>7171462</c:v>
                </c:pt>
                <c:pt idx="9">
                  <c:v>5644536</c:v>
                </c:pt>
                <c:pt idx="10">
                  <c:v>4365403</c:v>
                </c:pt>
                <c:pt idx="11">
                  <c:v>5715895</c:v>
                </c:pt>
                <c:pt idx="12">
                  <c:v>5721544</c:v>
                </c:pt>
                <c:pt idx="13">
                  <c:v>6826898</c:v>
                </c:pt>
                <c:pt idx="14">
                  <c:v>6323457</c:v>
                </c:pt>
                <c:pt idx="15">
                  <c:v>6282924</c:v>
                </c:pt>
                <c:pt idx="16">
                  <c:v>5491164</c:v>
                </c:pt>
                <c:pt idx="17">
                  <c:v>4523090</c:v>
                </c:pt>
                <c:pt idx="18">
                  <c:v>4677381</c:v>
                </c:pt>
                <c:pt idx="19">
                  <c:v>5482016</c:v>
                </c:pt>
                <c:pt idx="20">
                  <c:v>5790523</c:v>
                </c:pt>
                <c:pt idx="21">
                  <c:v>4228687</c:v>
                </c:pt>
                <c:pt idx="22">
                  <c:v>4141218</c:v>
                </c:pt>
                <c:pt idx="23">
                  <c:v>2340414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33-495C-ACB7-7686DF2263D3}"/>
            </c:ext>
          </c:extLst>
        </c:ser>
        <c:ser>
          <c:idx val="2"/>
          <c:order val="2"/>
          <c:tx>
            <c:strRef>
              <c:f>barplot!$D$1</c:f>
              <c:strCache>
                <c:ptCount val="1"/>
                <c:pt idx="0">
                  <c:v>438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barplot!$A$2:$A$25</c:f>
              <c:numCache>
                <c:formatCode>General</c:formatCode>
                <c:ptCount val="24"/>
                <c:pt idx="0">
                  <c:v>2100</c:v>
                </c:pt>
                <c:pt idx="1">
                  <c:v>2101</c:v>
                </c:pt>
                <c:pt idx="2">
                  <c:v>2102</c:v>
                </c:pt>
                <c:pt idx="3">
                  <c:v>2103</c:v>
                </c:pt>
                <c:pt idx="4">
                  <c:v>2104</c:v>
                </c:pt>
                <c:pt idx="5">
                  <c:v>2105</c:v>
                </c:pt>
                <c:pt idx="6">
                  <c:v>2106</c:v>
                </c:pt>
                <c:pt idx="7">
                  <c:v>2107</c:v>
                </c:pt>
                <c:pt idx="8">
                  <c:v>2108</c:v>
                </c:pt>
                <c:pt idx="9">
                  <c:v>2109</c:v>
                </c:pt>
                <c:pt idx="10">
                  <c:v>2110</c:v>
                </c:pt>
                <c:pt idx="11">
                  <c:v>2111</c:v>
                </c:pt>
                <c:pt idx="12">
                  <c:v>2112</c:v>
                </c:pt>
                <c:pt idx="13">
                  <c:v>2113</c:v>
                </c:pt>
                <c:pt idx="14">
                  <c:v>2114</c:v>
                </c:pt>
                <c:pt idx="15">
                  <c:v>2115</c:v>
                </c:pt>
                <c:pt idx="16">
                  <c:v>2116</c:v>
                </c:pt>
                <c:pt idx="17">
                  <c:v>2117</c:v>
                </c:pt>
                <c:pt idx="18">
                  <c:v>2118</c:v>
                </c:pt>
                <c:pt idx="19">
                  <c:v>2119</c:v>
                </c:pt>
                <c:pt idx="20">
                  <c:v>2120</c:v>
                </c:pt>
                <c:pt idx="21">
                  <c:v>2121</c:v>
                </c:pt>
                <c:pt idx="22">
                  <c:v>2122</c:v>
                </c:pt>
                <c:pt idx="23">
                  <c:v>2123</c:v>
                </c:pt>
              </c:numCache>
            </c:numRef>
          </c:cat>
          <c:val>
            <c:numRef>
              <c:f>barplot!$D$2:$D$25</c:f>
              <c:numCache>
                <c:formatCode>General</c:formatCode>
                <c:ptCount val="24"/>
                <c:pt idx="0">
                  <c:v>5668139</c:v>
                </c:pt>
                <c:pt idx="1">
                  <c:v>4414192</c:v>
                </c:pt>
                <c:pt idx="2">
                  <c:v>1803524</c:v>
                </c:pt>
                <c:pt idx="3">
                  <c:v>6412549</c:v>
                </c:pt>
                <c:pt idx="4">
                  <c:v>7855560</c:v>
                </c:pt>
                <c:pt idx="5">
                  <c:v>3693953</c:v>
                </c:pt>
                <c:pt idx="6">
                  <c:v>6433619</c:v>
                </c:pt>
                <c:pt idx="7">
                  <c:v>5811307</c:v>
                </c:pt>
                <c:pt idx="8">
                  <c:v>5520794</c:v>
                </c:pt>
                <c:pt idx="9">
                  <c:v>4968452</c:v>
                </c:pt>
                <c:pt idx="10">
                  <c:v>4357905</c:v>
                </c:pt>
                <c:pt idx="11">
                  <c:v>6405913</c:v>
                </c:pt>
                <c:pt idx="12">
                  <c:v>5433707</c:v>
                </c:pt>
                <c:pt idx="13">
                  <c:v>5506425</c:v>
                </c:pt>
                <c:pt idx="14">
                  <c:v>5264795</c:v>
                </c:pt>
                <c:pt idx="15">
                  <c:v>5076363</c:v>
                </c:pt>
                <c:pt idx="16">
                  <c:v>4562967</c:v>
                </c:pt>
                <c:pt idx="17">
                  <c:v>5960904</c:v>
                </c:pt>
                <c:pt idx="18">
                  <c:v>7026723</c:v>
                </c:pt>
                <c:pt idx="19">
                  <c:v>6282198</c:v>
                </c:pt>
                <c:pt idx="20">
                  <c:v>5539330</c:v>
                </c:pt>
                <c:pt idx="21">
                  <c:v>3356956</c:v>
                </c:pt>
                <c:pt idx="22">
                  <c:v>2970746</c:v>
                </c:pt>
                <c:pt idx="23">
                  <c:v>3229518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33-495C-ACB7-7686DF2263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3741736"/>
        <c:axId val="403742064"/>
      </c:barChart>
      <c:catAx>
        <c:axId val="40374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03742064"/>
        <c:crosses val="autoZero"/>
        <c:auto val="1"/>
        <c:lblAlgn val="ctr"/>
        <c:lblOffset val="100"/>
        <c:noMultiLvlLbl val="0"/>
      </c:catAx>
      <c:valAx>
        <c:axId val="40374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03741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i-FI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i-FI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406F0-D778-4619-A221-84F890D4A09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E2B187-378D-4934-A56E-BE1A623C056C}">
      <dgm:prSet/>
      <dgm:spPr/>
      <dgm:t>
        <a:bodyPr/>
        <a:lstStyle/>
        <a:p>
          <a:r>
            <a:rPr lang="en-US" dirty="0"/>
            <a:t>1) Traffic volume for different applications observed similarity and it only can not be used to distinguish applications</a:t>
          </a:r>
        </a:p>
      </dgm:t>
    </dgm:pt>
    <dgm:pt modelId="{E25934B0-DDD1-4306-919D-B829D0AC2653}" type="parTrans" cxnId="{A221213B-CC6F-4D8F-A60E-A41FD6292DB4}">
      <dgm:prSet/>
      <dgm:spPr/>
      <dgm:t>
        <a:bodyPr/>
        <a:lstStyle/>
        <a:p>
          <a:endParaRPr lang="en-US"/>
        </a:p>
      </dgm:t>
    </dgm:pt>
    <dgm:pt modelId="{C251DDA1-408D-4FA0-A71D-80724B866A50}" type="sibTrans" cxnId="{A221213B-CC6F-4D8F-A60E-A41FD6292DB4}">
      <dgm:prSet/>
      <dgm:spPr/>
      <dgm:t>
        <a:bodyPr/>
        <a:lstStyle/>
        <a:p>
          <a:endParaRPr lang="en-US"/>
        </a:p>
      </dgm:t>
    </dgm:pt>
    <dgm:pt modelId="{AC6564EE-90AD-4D85-993D-1810C2A40ED6}">
      <dgm:prSet/>
      <dgm:spPr/>
      <dgm:t>
        <a:bodyPr/>
        <a:lstStyle/>
        <a:p>
          <a:r>
            <a:rPr lang="en-US" dirty="0"/>
            <a:t>2) Information of user, time and location allows much better identify application; for this set time can be used with second preciseness; it is also important that at different hour behavior differs</a:t>
          </a:r>
        </a:p>
      </dgm:t>
    </dgm:pt>
    <dgm:pt modelId="{992E1B6E-7C5B-46B1-B583-6DC92DA244BD}" type="parTrans" cxnId="{158024A4-80DB-4963-98D6-4E7651E7D77D}">
      <dgm:prSet/>
      <dgm:spPr/>
      <dgm:t>
        <a:bodyPr/>
        <a:lstStyle/>
        <a:p>
          <a:endParaRPr lang="en-US"/>
        </a:p>
      </dgm:t>
    </dgm:pt>
    <dgm:pt modelId="{A2319463-4C77-47B4-BF59-5D04A014B2AF}" type="sibTrans" cxnId="{158024A4-80DB-4963-98D6-4E7651E7D77D}">
      <dgm:prSet/>
      <dgm:spPr/>
      <dgm:t>
        <a:bodyPr/>
        <a:lstStyle/>
        <a:p>
          <a:endParaRPr lang="en-US"/>
        </a:p>
      </dgm:t>
    </dgm:pt>
    <dgm:pt modelId="{E74C7B85-4C69-44F0-9B6A-C4EFE20BDC75}">
      <dgm:prSet/>
      <dgm:spPr/>
      <dgm:t>
        <a:bodyPr/>
        <a:lstStyle/>
        <a:p>
          <a:r>
            <a:rPr lang="en-US" dirty="0"/>
            <a:t>3) The way to identify application is a construction of usage pattern for a given user this pattern can be built considering time and location; data for week might be very helpful </a:t>
          </a:r>
        </a:p>
      </dgm:t>
    </dgm:pt>
    <dgm:pt modelId="{8DD7AA11-DBB2-4DC6-9213-5819F7BE98AD}" type="parTrans" cxnId="{E01132D3-43FE-4A9F-B495-9BDBCBE7225A}">
      <dgm:prSet/>
      <dgm:spPr/>
      <dgm:t>
        <a:bodyPr/>
        <a:lstStyle/>
        <a:p>
          <a:endParaRPr lang="en-US"/>
        </a:p>
      </dgm:t>
    </dgm:pt>
    <dgm:pt modelId="{DFAEEC1A-D075-4247-BF7A-7B12F52581FE}" type="sibTrans" cxnId="{E01132D3-43FE-4A9F-B495-9BDBCBE7225A}">
      <dgm:prSet/>
      <dgm:spPr/>
      <dgm:t>
        <a:bodyPr/>
        <a:lstStyle/>
        <a:p>
          <a:endParaRPr lang="en-US"/>
        </a:p>
      </dgm:t>
    </dgm:pt>
    <dgm:pt modelId="{763DE91D-A21E-45A5-9A55-A2EBBB25C181}" type="pres">
      <dgm:prSet presAssocID="{1F4406F0-D778-4619-A221-84F890D4A093}" presName="linear" presStyleCnt="0">
        <dgm:presLayoutVars>
          <dgm:animLvl val="lvl"/>
          <dgm:resizeHandles val="exact"/>
        </dgm:presLayoutVars>
      </dgm:prSet>
      <dgm:spPr/>
    </dgm:pt>
    <dgm:pt modelId="{9B94D526-7AE2-457F-B7F6-BF5C24E68FF8}" type="pres">
      <dgm:prSet presAssocID="{CFE2B187-378D-4934-A56E-BE1A623C05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0B257F-AE8F-43F6-B37E-CAA69F08BDE6}" type="pres">
      <dgm:prSet presAssocID="{C251DDA1-408D-4FA0-A71D-80724B866A50}" presName="spacer" presStyleCnt="0"/>
      <dgm:spPr/>
    </dgm:pt>
    <dgm:pt modelId="{B4CAEF44-3896-4C93-A8EB-BED93D0BE497}" type="pres">
      <dgm:prSet presAssocID="{AC6564EE-90AD-4D85-993D-1810C2A40ED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C800B5-A58E-4C89-8587-B0B77C924678}" type="pres">
      <dgm:prSet presAssocID="{A2319463-4C77-47B4-BF59-5D04A014B2AF}" presName="spacer" presStyleCnt="0"/>
      <dgm:spPr/>
    </dgm:pt>
    <dgm:pt modelId="{776B5DC9-59F9-477D-A2B4-8FB8021D1F21}" type="pres">
      <dgm:prSet presAssocID="{E74C7B85-4C69-44F0-9B6A-C4EFE20BDC7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813471D-642F-4AFB-AF17-8E6806E783E8}" type="presOf" srcId="{CFE2B187-378D-4934-A56E-BE1A623C056C}" destId="{9B94D526-7AE2-457F-B7F6-BF5C24E68FF8}" srcOrd="0" destOrd="0" presId="urn:microsoft.com/office/officeart/2005/8/layout/vList2"/>
    <dgm:cxn modelId="{A221213B-CC6F-4D8F-A60E-A41FD6292DB4}" srcId="{1F4406F0-D778-4619-A221-84F890D4A093}" destId="{CFE2B187-378D-4934-A56E-BE1A623C056C}" srcOrd="0" destOrd="0" parTransId="{E25934B0-DDD1-4306-919D-B829D0AC2653}" sibTransId="{C251DDA1-408D-4FA0-A71D-80724B866A50}"/>
    <dgm:cxn modelId="{37CEB65C-6418-45BB-8507-5620A8C339CE}" type="presOf" srcId="{E74C7B85-4C69-44F0-9B6A-C4EFE20BDC75}" destId="{776B5DC9-59F9-477D-A2B4-8FB8021D1F21}" srcOrd="0" destOrd="0" presId="urn:microsoft.com/office/officeart/2005/8/layout/vList2"/>
    <dgm:cxn modelId="{158024A4-80DB-4963-98D6-4E7651E7D77D}" srcId="{1F4406F0-D778-4619-A221-84F890D4A093}" destId="{AC6564EE-90AD-4D85-993D-1810C2A40ED6}" srcOrd="1" destOrd="0" parTransId="{992E1B6E-7C5B-46B1-B583-6DC92DA244BD}" sibTransId="{A2319463-4C77-47B4-BF59-5D04A014B2AF}"/>
    <dgm:cxn modelId="{664799A7-F0D6-4D6B-8A88-0DB8F819E5BE}" type="presOf" srcId="{AC6564EE-90AD-4D85-993D-1810C2A40ED6}" destId="{B4CAEF44-3896-4C93-A8EB-BED93D0BE497}" srcOrd="0" destOrd="0" presId="urn:microsoft.com/office/officeart/2005/8/layout/vList2"/>
    <dgm:cxn modelId="{E01132D3-43FE-4A9F-B495-9BDBCBE7225A}" srcId="{1F4406F0-D778-4619-A221-84F890D4A093}" destId="{E74C7B85-4C69-44F0-9B6A-C4EFE20BDC75}" srcOrd="2" destOrd="0" parTransId="{8DD7AA11-DBB2-4DC6-9213-5819F7BE98AD}" sibTransId="{DFAEEC1A-D075-4247-BF7A-7B12F52581FE}"/>
    <dgm:cxn modelId="{6FFED2F2-EEFF-4B71-B5EF-357C72BC1BBB}" type="presOf" srcId="{1F4406F0-D778-4619-A221-84F890D4A093}" destId="{763DE91D-A21E-45A5-9A55-A2EBBB25C181}" srcOrd="0" destOrd="0" presId="urn:microsoft.com/office/officeart/2005/8/layout/vList2"/>
    <dgm:cxn modelId="{A32556C7-7C59-49AF-9492-F8A36DB13952}" type="presParOf" srcId="{763DE91D-A21E-45A5-9A55-A2EBBB25C181}" destId="{9B94D526-7AE2-457F-B7F6-BF5C24E68FF8}" srcOrd="0" destOrd="0" presId="urn:microsoft.com/office/officeart/2005/8/layout/vList2"/>
    <dgm:cxn modelId="{96D262AF-3778-4D11-8A24-DF6FC6F92DE0}" type="presParOf" srcId="{763DE91D-A21E-45A5-9A55-A2EBBB25C181}" destId="{EE0B257F-AE8F-43F6-B37E-CAA69F08BDE6}" srcOrd="1" destOrd="0" presId="urn:microsoft.com/office/officeart/2005/8/layout/vList2"/>
    <dgm:cxn modelId="{1401E572-2C40-4FB3-8001-C8D64562F025}" type="presParOf" srcId="{763DE91D-A21E-45A5-9A55-A2EBBB25C181}" destId="{B4CAEF44-3896-4C93-A8EB-BED93D0BE497}" srcOrd="2" destOrd="0" presId="urn:microsoft.com/office/officeart/2005/8/layout/vList2"/>
    <dgm:cxn modelId="{FF183594-F9D3-4B71-A899-74E36DC270D0}" type="presParOf" srcId="{763DE91D-A21E-45A5-9A55-A2EBBB25C181}" destId="{D3C800B5-A58E-4C89-8587-B0B77C924678}" srcOrd="3" destOrd="0" presId="urn:microsoft.com/office/officeart/2005/8/layout/vList2"/>
    <dgm:cxn modelId="{5151B43B-5D0E-4F18-99FE-C144AE1564D4}" type="presParOf" srcId="{763DE91D-A21E-45A5-9A55-A2EBBB25C181}" destId="{776B5DC9-59F9-477D-A2B4-8FB8021D1F2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4D526-7AE2-457F-B7F6-BF5C24E68FF8}">
      <dsp:nvSpPr>
        <dsp:cNvPr id="0" name=""/>
        <dsp:cNvSpPr/>
      </dsp:nvSpPr>
      <dsp:spPr>
        <a:xfrm>
          <a:off x="0" y="28742"/>
          <a:ext cx="6910387" cy="16204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1) Traffic volume for different applications observed similarity and it only can not be used to distinguish applications</a:t>
          </a:r>
        </a:p>
      </dsp:txBody>
      <dsp:txXfrm>
        <a:off x="79106" y="107848"/>
        <a:ext cx="6752175" cy="1462274"/>
      </dsp:txXfrm>
    </dsp:sp>
    <dsp:sp modelId="{B4CAEF44-3896-4C93-A8EB-BED93D0BE497}">
      <dsp:nvSpPr>
        <dsp:cNvPr id="0" name=""/>
        <dsp:cNvSpPr/>
      </dsp:nvSpPr>
      <dsp:spPr>
        <a:xfrm>
          <a:off x="0" y="1715469"/>
          <a:ext cx="6910387" cy="16204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2) Information of user, time and location allows much better identify application; for this set time can be used with second preciseness; it is also important that at different hour behavior differs</a:t>
          </a:r>
        </a:p>
      </dsp:txBody>
      <dsp:txXfrm>
        <a:off x="79106" y="1794575"/>
        <a:ext cx="6752175" cy="1462274"/>
      </dsp:txXfrm>
    </dsp:sp>
    <dsp:sp modelId="{776B5DC9-59F9-477D-A2B4-8FB8021D1F21}">
      <dsp:nvSpPr>
        <dsp:cNvPr id="0" name=""/>
        <dsp:cNvSpPr/>
      </dsp:nvSpPr>
      <dsp:spPr>
        <a:xfrm>
          <a:off x="0" y="3402195"/>
          <a:ext cx="6910387" cy="16204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3) The way to identify application is a construction of usage pattern for a given user this pattern can be built considering time and location; data for week might be very helpful </a:t>
          </a:r>
        </a:p>
      </dsp:txBody>
      <dsp:txXfrm>
        <a:off x="79106" y="3481301"/>
        <a:ext cx="6752175" cy="1462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5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696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719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0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9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154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74692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273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7963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052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530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E5A642-CB68-4250-A2FC-B4B4E3A46B0A}" type="datetimeFigureOut">
              <a:rPr lang="fi-FI" smtClean="0"/>
              <a:t>12.12.2017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AA5B13-484E-43CB-A37D-06F814E13006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72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47D2-EBD8-4FA5-BCB1-6A36C563C3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answers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EFDA3-409E-4B3F-8673-5F83F76870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Vladimir Dobrodeev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819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2F3B5C-B360-49E2-9105-3C5E74CCD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886012"/>
            <a:ext cx="6909801" cy="4822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FE770-E9A0-4B8B-94E8-897C6AC5F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2600"/>
              <a:t>Q1.8: Is there any relation between app usage and location (base station)?</a:t>
            </a:r>
            <a:endParaRPr lang="fi-FI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3798-A887-46A9-85D2-EE99CDAA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sz="1900"/>
              <a:t>Yes, there is a relation for majority of application: 91,4% of applications show at least some difference in medians through different base station. For 88,4% this deviation is larger than minimal possible packet</a:t>
            </a:r>
          </a:p>
          <a:p>
            <a:r>
              <a:rPr lang="en-US" sz="1900"/>
              <a:t>However, for some applications difference in behavior is not significant</a:t>
            </a:r>
          </a:p>
          <a:p>
            <a:r>
              <a:rPr lang="en-US" sz="1900"/>
              <a:t>The chart, showing variance of median traffic volume per application:</a:t>
            </a:r>
          </a:p>
          <a:p>
            <a:endParaRPr lang="en-US" sz="1900"/>
          </a:p>
          <a:p>
            <a:endParaRPr lang="fi-FI" sz="1900"/>
          </a:p>
        </p:txBody>
      </p:sp>
    </p:spTree>
    <p:extLst>
      <p:ext uri="{BB962C8B-B14F-4D97-AF65-F5344CB8AC3E}">
        <p14:creationId xmlns:p14="http://schemas.microsoft.com/office/powerpoint/2010/main" val="375226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61D7-1556-4290-9595-3205BFFC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Q1.8</a:t>
            </a:r>
            <a:endParaRPr lang="fi-FI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94D8E5-BB29-4584-ADDF-ADD6311BF9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6676850"/>
              </p:ext>
            </p:extLst>
          </p:nvPr>
        </p:nvGraphicFramePr>
        <p:xfrm>
          <a:off x="567192" y="2582261"/>
          <a:ext cx="517447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124EBAC-4E4B-4E55-BD3C-FFF1D7684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498883"/>
              </p:ext>
            </p:extLst>
          </p:nvPr>
        </p:nvGraphicFramePr>
        <p:xfrm>
          <a:off x="5927697" y="2582261"/>
          <a:ext cx="549352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323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5F19-AE75-453C-9CD9-D890AA33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Q1.9: How many different users has the dataset?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F84A-8A62-4A3D-B6A7-BD5CCD1BF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998 users in dataset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1757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DEC6-DDF3-4C5F-B7AC-D8AEEE94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Q1.10: Is there any relation between app usage, location (base station) and a particular?</a:t>
            </a:r>
            <a:endParaRPr lang="fi-FI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82E9-CBFA-4B6F-AEFE-D0E840185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it is</a:t>
            </a:r>
          </a:p>
          <a:p>
            <a:r>
              <a:rPr lang="en-US" dirty="0"/>
              <a:t>1410 application observe deviations for different users at different locations</a:t>
            </a:r>
          </a:p>
          <a:p>
            <a:r>
              <a:rPr lang="en-US" dirty="0"/>
              <a:t>However, same as in Q1.8 is applicable here </a:t>
            </a:r>
          </a:p>
        </p:txBody>
      </p:sp>
    </p:spTree>
    <p:extLst>
      <p:ext uri="{BB962C8B-B14F-4D97-AF65-F5344CB8AC3E}">
        <p14:creationId xmlns:p14="http://schemas.microsoft.com/office/powerpoint/2010/main" val="205116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A9FE-CB59-4ACA-8D02-CA1BBE3F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Q1.11: Is there any relation between app usage, location and time?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E482-8461-4C4C-A45D-C1EA7D98D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it is</a:t>
            </a:r>
          </a:p>
          <a:p>
            <a:r>
              <a:rPr lang="en-US" dirty="0"/>
              <a:t>1535 (all, except apps having 1 sample) observed some difference</a:t>
            </a:r>
          </a:p>
          <a:p>
            <a:r>
              <a:rPr lang="en-US" dirty="0"/>
              <a:t>However, same as in Q1.8 is applicable here </a:t>
            </a:r>
          </a:p>
        </p:txBody>
      </p:sp>
    </p:spTree>
    <p:extLst>
      <p:ext uri="{BB962C8B-B14F-4D97-AF65-F5344CB8AC3E}">
        <p14:creationId xmlns:p14="http://schemas.microsoft.com/office/powerpoint/2010/main" val="202614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247F-36C1-451F-9E99-DBBA6585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analysis result with respect to different field combinations</a:t>
            </a:r>
            <a:endParaRPr lang="fi-FI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330C80-788C-4CB6-ADE0-0C196B062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4011"/>
              </p:ext>
            </p:extLst>
          </p:nvPr>
        </p:nvGraphicFramePr>
        <p:xfrm>
          <a:off x="1096963" y="1846263"/>
          <a:ext cx="10114377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911">
                  <a:extLst>
                    <a:ext uri="{9D8B030D-6E8A-4147-A177-3AD203B41FA5}">
                      <a16:colId xmlns:a16="http://schemas.microsoft.com/office/drawing/2014/main" val="2822165008"/>
                    </a:ext>
                  </a:extLst>
                </a:gridCol>
                <a:gridCol w="1545096">
                  <a:extLst>
                    <a:ext uri="{9D8B030D-6E8A-4147-A177-3AD203B41FA5}">
                      <a16:colId xmlns:a16="http://schemas.microsoft.com/office/drawing/2014/main" val="1174590051"/>
                    </a:ext>
                  </a:extLst>
                </a:gridCol>
                <a:gridCol w="1344726">
                  <a:extLst>
                    <a:ext uri="{9D8B030D-6E8A-4147-A177-3AD203B41FA5}">
                      <a16:colId xmlns:a16="http://schemas.microsoft.com/office/drawing/2014/main" val="2437126914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2826580524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2913145718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4012008170"/>
                    </a:ext>
                  </a:extLst>
                </a:gridCol>
                <a:gridCol w="1444911">
                  <a:extLst>
                    <a:ext uri="{9D8B030D-6E8A-4147-A177-3AD203B41FA5}">
                      <a16:colId xmlns:a16="http://schemas.microsoft.com/office/drawing/2014/main" val="635164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volume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station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(as is)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(minute)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(hour)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16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45,4%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6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81,7%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21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86,4%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64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86,7%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21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88,3%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2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5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87,2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31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99,999%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 (if changed)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25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5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CF7-D0EA-4811-ACEB-021AC54F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Q2.1: How significant is the data transferred rate of an app for distinguish it among the rest?</a:t>
            </a:r>
            <a:endParaRPr lang="fi-FI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4DE6E-CD30-4245-B8E9-C7E5827B7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answer this question distributions densities of application samples were compared</a:t>
                </a:r>
              </a:p>
              <a:p>
                <a:r>
                  <a:rPr lang="en-US" dirty="0"/>
                  <a:t>t. test was used to distinguish traffic volume distributions and, therefore, only applications with more than 30 samples were chosen (Mann-</a:t>
                </a:r>
                <a:r>
                  <a:rPr lang="en-US" dirty="0" err="1"/>
                  <a:t>Witney</a:t>
                </a:r>
                <a:r>
                  <a:rPr lang="en-US" dirty="0"/>
                  <a:t>-Wilcox test might better fit here)</a:t>
                </a:r>
              </a:p>
              <a:p>
                <a:r>
                  <a:rPr lang="en-US" dirty="0"/>
                  <a:t>Null hypothesis was that population means of two distribution are same (i.e. two-sided test was employed), and, therefore, alternative hypothesis is that they are not same</a:t>
                </a:r>
              </a:p>
              <a:p>
                <a:r>
                  <a:rPr lang="en-US" dirty="0"/>
                  <a:t>All samples were compared to application 2 (as it has the largest number of samples and second highest traffic rate) with different significance levels</a:t>
                </a:r>
              </a:p>
              <a:p>
                <a:r>
                  <a:rPr lang="en-US" dirty="0"/>
                  <a:t>Minimal significance level at which alternative hypothesis is true for all apps should show how significant traffic rate is to distinguish apps</a:t>
                </a:r>
              </a:p>
              <a:p>
                <a:r>
                  <a:rPr lang="en-US" dirty="0"/>
                  <a:t>The result was, that the maximal significance with which apps are distinguishable is </a:t>
                </a:r>
                <a:r>
                  <a:rPr lang="en-US" b="1" dirty="0"/>
                  <a:t>0,005%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=0,9975)</m:t>
                    </m:r>
                  </m:oMath>
                </a14:m>
                <a:endParaRPr lang="en-US" dirty="0"/>
              </a:p>
              <a:p>
                <a:endParaRPr lang="fi-FI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E4DE6E-CD30-4245-B8E9-C7E5827B7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 r="-1515" b="-909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38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BA74-E6EB-469E-874A-510A382E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Q2.2: Is it possible to categorize application usage based on data transferred rate?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5795-0010-48A2-8496-E05F147E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one approach might be to compare different applications behavior at different hours and put application with same behavior to the same category</a:t>
            </a:r>
          </a:p>
          <a:p>
            <a:r>
              <a:rPr lang="en-US" dirty="0"/>
              <a:t>As a behavior characteristic we might consider mean traffic; so categorization might look like “we are 95% confident that these two apps share same mean at given hour”</a:t>
            </a:r>
          </a:p>
          <a:p>
            <a:r>
              <a:rPr lang="en-US" dirty="0"/>
              <a:t>As an example 14:00 was taken as it has the largest number of samples</a:t>
            </a:r>
          </a:p>
          <a:p>
            <a:r>
              <a:rPr lang="en-US" dirty="0"/>
              <a:t>Categorization was done with 30 samples and 95% confidence</a:t>
            </a:r>
          </a:p>
          <a:p>
            <a:r>
              <a:rPr lang="en-US" dirty="0"/>
              <a:t>The answer is that it is possible to categorize applications with this criteria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1971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3054DFB-DF34-489D-B847-179A097B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887491"/>
            <a:ext cx="6909801" cy="4819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D325-8E78-425C-9CC9-D8EA21D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Q2.2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CE43-6341-46E2-904A-1A2FEDF82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Example of category: applications 142 and 328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5788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3C58-3D46-4311-88A1-3D375B75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Q2.3: What is the minimal amount of samples to characterize data transferred rate?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FCB9-7708-4405-B180-FB12F5B5F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table presents minimal number of samples,</a:t>
            </a:r>
          </a:p>
          <a:p>
            <a:r>
              <a:rPr lang="en-US" dirty="0"/>
              <a:t>that allows to distinguish all given applications</a:t>
            </a:r>
          </a:p>
          <a:p>
            <a:endParaRPr lang="en-US" dirty="0"/>
          </a:p>
          <a:p>
            <a:r>
              <a:rPr lang="en-US" dirty="0"/>
              <a:t>Number of applications, which we can distinguish differs </a:t>
            </a:r>
          </a:p>
          <a:p>
            <a:r>
              <a:rPr lang="en-US" dirty="0"/>
              <a:t>from hour to hour</a:t>
            </a:r>
            <a:endParaRPr lang="fi-FI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B9DF193-AC53-47A1-B04E-1A5EC48347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844421"/>
              </p:ext>
            </p:extLst>
          </p:nvPr>
        </p:nvGraphicFramePr>
        <p:xfrm>
          <a:off x="7418249" y="1785565"/>
          <a:ext cx="3737431" cy="433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825">
                  <a:extLst>
                    <a:ext uri="{9D8B030D-6E8A-4147-A177-3AD203B41FA5}">
                      <a16:colId xmlns:a16="http://schemas.microsoft.com/office/drawing/2014/main" val="338227527"/>
                    </a:ext>
                  </a:extLst>
                </a:gridCol>
                <a:gridCol w="1528442">
                  <a:extLst>
                    <a:ext uri="{9D8B030D-6E8A-4147-A177-3AD203B41FA5}">
                      <a16:colId xmlns:a16="http://schemas.microsoft.com/office/drawing/2014/main" val="1491921087"/>
                    </a:ext>
                  </a:extLst>
                </a:gridCol>
                <a:gridCol w="1651164">
                  <a:extLst>
                    <a:ext uri="{9D8B030D-6E8A-4147-A177-3AD203B41FA5}">
                      <a16:colId xmlns:a16="http://schemas.microsoft.com/office/drawing/2014/main" val="2779584400"/>
                    </a:ext>
                  </a:extLst>
                </a:gridCol>
              </a:tblGrid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Hour</a:t>
                      </a:r>
                      <a:endParaRPr lang="fi-FI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Minimal number of samples</a:t>
                      </a:r>
                      <a:endParaRPr lang="fi-FI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Number of characterized apps</a:t>
                      </a:r>
                      <a:endParaRPr lang="fi-FI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809181143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2837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9483734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7589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364847385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2417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39557557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290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294243459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118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469806035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132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409894778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196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660252609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9646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47717425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1686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48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3548012370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8637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59832923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4182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057710819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5378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853669426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10392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006853039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1320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95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841256154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3231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33064976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2625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62292397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1438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67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082084139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1968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55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202045753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13095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396000370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12781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3963149893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1674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47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704343596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8814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941222238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1861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36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987472206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1941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25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2415476701"/>
                  </a:ext>
                </a:extLst>
              </a:tr>
              <a:tr h="16692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>
                          <a:effectLst/>
                        </a:rPr>
                        <a:t>Whole set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 dirty="0">
                          <a:effectLst/>
                        </a:rPr>
                        <a:t>18300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u="none" strike="noStrike" dirty="0">
                          <a:effectLst/>
                        </a:rPr>
                        <a:t>100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3" marR="6973" marT="6973" marB="0" anchor="ctr"/>
                </a:tc>
                <a:extLst>
                  <a:ext uri="{0D108BD9-81ED-4DB2-BD59-A6C34878D82A}">
                    <a16:rowId xmlns:a16="http://schemas.microsoft.com/office/drawing/2014/main" val="15869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0DE9-9036-4E64-8067-D0E94E9D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Q1.1: How many different apps contain the dataset? </a:t>
            </a:r>
            <a:br>
              <a:rPr lang="en-US" dirty="0"/>
            </a:b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7D74A-8CDA-4B5C-8735-23C76AFD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There are </a:t>
            </a:r>
            <a:r>
              <a:rPr lang="en-US" dirty="0"/>
              <a:t>1543 different applications</a:t>
            </a:r>
          </a:p>
          <a:p>
            <a:pPr marL="0" indent="0">
              <a:buNone/>
            </a:pPr>
            <a:endParaRPr lang="fi-FI" sz="2200" dirty="0"/>
          </a:p>
        </p:txBody>
      </p:sp>
    </p:spTree>
    <p:extLst>
      <p:ext uri="{BB962C8B-B14F-4D97-AF65-F5344CB8AC3E}">
        <p14:creationId xmlns:p14="http://schemas.microsoft.com/office/powerpoint/2010/main" val="27426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3747-E55A-4F62-BD86-CAEDF9EB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Q2.4: Are peak times of a base station influenced by a particular app?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0A86-4E2F-4053-8834-4B1CF1359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for some base station we can observe peak hours, influenced by one application. Examples: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8CE0E-A2AD-45AC-8E7B-645F8C45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84" y="2365300"/>
            <a:ext cx="5346290" cy="3272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0A045-9D82-46CB-9596-1253E6171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19" y="2365300"/>
            <a:ext cx="5301971" cy="32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0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AB23-370B-449F-B15E-1732C326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Q2.4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50A0-B43B-400E-8AAF-B68A74DF3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base station, which has no obvious peak, caused by one application</a:t>
            </a:r>
            <a:endParaRPr lang="fi-FI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56F991-BD8A-47CF-B469-E41D5EB034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833512"/>
              </p:ext>
            </p:extLst>
          </p:nvPr>
        </p:nvGraphicFramePr>
        <p:xfrm>
          <a:off x="1783402" y="2674609"/>
          <a:ext cx="8314327" cy="2745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661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EF3F-8967-4B65-B62E-5408FAD3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Q2.5: Categorize users based on app usage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9012-B5BB-43EC-AEC0-EAFF7B8D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use different application and, therefore, they can not be categorized based on same app usage</a:t>
            </a:r>
          </a:p>
          <a:p>
            <a:r>
              <a:rPr lang="en-US" dirty="0"/>
              <a:t>However, we can compare user activity (total number of samples, for example) at different hours</a:t>
            </a:r>
          </a:p>
          <a:p>
            <a:r>
              <a:rPr lang="en-US" dirty="0"/>
              <a:t>Some users are active in the morning, i.e. they show most of samples between 6 and 10</a:t>
            </a:r>
          </a:p>
          <a:p>
            <a:pPr marL="0" indent="0">
              <a:buNone/>
            </a:pPr>
            <a:r>
              <a:rPr lang="en-US" dirty="0"/>
              <a:t>Other categories: night users (from 0 to 6), day users (from 10 to 18, working day is implied) and evening users (from 18 to 0)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5474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1D99-EF32-4106-AF46-EAD16773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Q2.6: Is it possible to identify users’ mobility (trajectory) based on base station access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09CA-8679-4BFC-A763-E660F66E4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it is possible</a:t>
            </a:r>
          </a:p>
          <a:p>
            <a:r>
              <a:rPr lang="en-US" dirty="0"/>
              <a:t>906 (90,8%) of users are trackable (i.e. they visited more than one base station)</a:t>
            </a:r>
            <a:endParaRPr lang="fi-FI" dirty="0"/>
          </a:p>
          <a:p>
            <a:r>
              <a:rPr lang="en-US" dirty="0"/>
              <a:t>However, building an actual trajectory is not a correct task as:</a:t>
            </a:r>
          </a:p>
          <a:p>
            <a:r>
              <a:rPr lang="en-US" dirty="0"/>
              <a:t>1) times we observe show just when sample was captured;</a:t>
            </a:r>
          </a:p>
          <a:p>
            <a:r>
              <a:rPr lang="en-US" dirty="0"/>
              <a:t>2) if time is large it might not show the fact, that stations are distant from each other;</a:t>
            </a:r>
          </a:p>
          <a:p>
            <a:r>
              <a:rPr lang="en-US" dirty="0"/>
              <a:t>2) zero or relatively small interval, however, indicate neighbor base stations</a:t>
            </a:r>
          </a:p>
        </p:txBody>
      </p:sp>
    </p:spTree>
    <p:extLst>
      <p:ext uri="{BB962C8B-B14F-4D97-AF65-F5344CB8AC3E}">
        <p14:creationId xmlns:p14="http://schemas.microsoft.com/office/powerpoint/2010/main" val="20946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3A05-98AF-4B5E-B6C6-71AF63A2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Q2.6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B6C3-6A03-4227-87DE-CB0A2FF1F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users 0095346 and 0057202 </a:t>
            </a:r>
            <a:endParaRPr lang="fi-FI" dirty="0"/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632D1BCC-6BAE-4C17-83F8-4CA0AFA3B9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04275"/>
              </p:ext>
            </p:extLst>
          </p:nvPr>
        </p:nvGraphicFramePr>
        <p:xfrm>
          <a:off x="6508827" y="2338501"/>
          <a:ext cx="4340970" cy="368457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868194">
                  <a:extLst>
                    <a:ext uri="{9D8B030D-6E8A-4147-A177-3AD203B41FA5}">
                      <a16:colId xmlns:a16="http://schemas.microsoft.com/office/drawing/2014/main" val="2375175959"/>
                    </a:ext>
                  </a:extLst>
                </a:gridCol>
                <a:gridCol w="868194">
                  <a:extLst>
                    <a:ext uri="{9D8B030D-6E8A-4147-A177-3AD203B41FA5}">
                      <a16:colId xmlns:a16="http://schemas.microsoft.com/office/drawing/2014/main" val="918718190"/>
                    </a:ext>
                  </a:extLst>
                </a:gridCol>
                <a:gridCol w="868194">
                  <a:extLst>
                    <a:ext uri="{9D8B030D-6E8A-4147-A177-3AD203B41FA5}">
                      <a16:colId xmlns:a16="http://schemas.microsoft.com/office/drawing/2014/main" val="3850622862"/>
                    </a:ext>
                  </a:extLst>
                </a:gridCol>
                <a:gridCol w="868194">
                  <a:extLst>
                    <a:ext uri="{9D8B030D-6E8A-4147-A177-3AD203B41FA5}">
                      <a16:colId xmlns:a16="http://schemas.microsoft.com/office/drawing/2014/main" val="2535980361"/>
                    </a:ext>
                  </a:extLst>
                </a:gridCol>
                <a:gridCol w="868194">
                  <a:extLst>
                    <a:ext uri="{9D8B030D-6E8A-4147-A177-3AD203B41FA5}">
                      <a16:colId xmlns:a16="http://schemas.microsoft.com/office/drawing/2014/main" val="301636357"/>
                    </a:ext>
                  </a:extLst>
                </a:gridCol>
              </a:tblGrid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 err="1">
                          <a:effectLst/>
                        </a:rPr>
                        <a:t>From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To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Time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 err="1">
                          <a:effectLst/>
                        </a:rPr>
                        <a:t>Start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 err="1">
                          <a:effectLst/>
                        </a:rPr>
                        <a:t>Finish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>
                    <a:gradFill flip="none" rotWithShape="1">
                      <a:gsLst>
                        <a:gs pos="0">
                          <a:srgbClr val="0070C0">
                            <a:tint val="66000"/>
                            <a:satMod val="160000"/>
                          </a:srgbClr>
                        </a:gs>
                        <a:gs pos="50000">
                          <a:srgbClr val="0070C0">
                            <a:tint val="44500"/>
                            <a:satMod val="160000"/>
                          </a:srgbClr>
                        </a:gs>
                        <a:gs pos="100000">
                          <a:srgbClr val="0070C0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6796499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283213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283212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21080036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21124902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58085256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283213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21124902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21124904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367278854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283212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21124921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21124922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296595149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283213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0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21124922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21125008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772228019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21125008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21125011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3899087377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21125013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938511170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21125015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210058206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21125015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21125015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487157776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21125015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21125016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4062469038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21130942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21130943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3637122878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21130951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21130952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394487814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21131000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21131006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788340662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21131006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21131006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3675227869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21131006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21131011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055857972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21131011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21131013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537429462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21131013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21131033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219276954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70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21131944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21132014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358805475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362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21132955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21133317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387361810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10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21150011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21150021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313324520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8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21150021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21150029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2835099885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21150029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21150032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1040073462"/>
                  </a:ext>
                </a:extLst>
              </a:tr>
              <a:tr h="160199"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283213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1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>
                          <a:effectLst/>
                        </a:rPr>
                        <a:t>21152022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u="none" strike="noStrike" dirty="0">
                          <a:effectLst/>
                        </a:rPr>
                        <a:t>21152023</a:t>
                      </a:r>
                      <a:endParaRPr lang="fi-FI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75" marR="6675" marT="6675" marB="0" anchor="ctr"/>
                </a:tc>
                <a:extLst>
                  <a:ext uri="{0D108BD9-81ED-4DB2-BD59-A6C34878D82A}">
                    <a16:rowId xmlns:a16="http://schemas.microsoft.com/office/drawing/2014/main" val="491596998"/>
                  </a:ext>
                </a:extLst>
              </a:tr>
            </a:tbl>
          </a:graphicData>
        </a:graphic>
      </p:graphicFrame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8E3B265D-2448-438B-A1EF-B803DD373F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001330"/>
              </p:ext>
            </p:extLst>
          </p:nvPr>
        </p:nvGraphicFramePr>
        <p:xfrm>
          <a:off x="1097280" y="2338501"/>
          <a:ext cx="5105665" cy="3725549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59113">
                  <a:extLst>
                    <a:ext uri="{9D8B030D-6E8A-4147-A177-3AD203B41FA5}">
                      <a16:colId xmlns:a16="http://schemas.microsoft.com/office/drawing/2014/main" val="2246870888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612310900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724207946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1661709942"/>
                    </a:ext>
                  </a:extLst>
                </a:gridCol>
                <a:gridCol w="1036638">
                  <a:extLst>
                    <a:ext uri="{9D8B030D-6E8A-4147-A177-3AD203B41FA5}">
                      <a16:colId xmlns:a16="http://schemas.microsoft.com/office/drawing/2014/main" val="3893090375"/>
                    </a:ext>
                  </a:extLst>
                </a:gridCol>
              </a:tblGrid>
              <a:tr h="163557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 err="1">
                          <a:effectLst/>
                        </a:rPr>
                        <a:t>From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To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Time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 err="1">
                          <a:effectLst/>
                        </a:rPr>
                        <a:t>Start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 err="1">
                          <a:effectLst/>
                        </a:rPr>
                        <a:t>Finish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8082894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186327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21101936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21101938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040690847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75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21102925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21103000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626132358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186327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207059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128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21104920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21105048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794178421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140370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21110007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21110012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690960282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140370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186327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21111009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21111013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915928026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140370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21111046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21111047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401235920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140370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186327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21111047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21111051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793202590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20118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21113031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21133149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347344045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8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21134108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21134116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585346945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6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21135109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21135115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384355706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0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21135115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21135123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14778849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1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21135123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21135124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877745040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21135124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21135124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297221085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176396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21135124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21135125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999879993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206352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69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21141049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21141118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622249090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21142109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21142115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128668307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112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21143014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21143126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408777623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21143126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21143133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840967104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21143133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21143134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06533805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0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21143134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21143134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935367716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157144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21143134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21143138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037825040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215255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21144109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21144114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738974694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215255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2475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21152326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21154801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1440891609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137643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215255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5673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21155328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21161001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257566423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215255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4503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21161002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21165505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916849009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1399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21170045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21171444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250267699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782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21172043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21172825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3084261914"/>
                  </a:ext>
                </a:extLst>
              </a:tr>
              <a:tr h="122001"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186327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207059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7630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>
                          <a:effectLst/>
                        </a:rPr>
                        <a:t>21184409</a:t>
                      </a:r>
                      <a:endParaRPr lang="fi-FI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800" u="none" strike="noStrike" dirty="0">
                          <a:effectLst/>
                        </a:rPr>
                        <a:t>21192039</a:t>
                      </a:r>
                      <a:endParaRPr lang="fi-FI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4" marR="5294" marT="5294" marB="0" anchor="ctr"/>
                </a:tc>
                <a:extLst>
                  <a:ext uri="{0D108BD9-81ED-4DB2-BD59-A6C34878D82A}">
                    <a16:rowId xmlns:a16="http://schemas.microsoft.com/office/drawing/2014/main" val="295380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37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FE63-498E-4E18-A004-E478D63B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Q3.1: Pipeline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7B10C-8338-4979-8569-41BAEB09E0F7}"/>
              </a:ext>
            </a:extLst>
          </p:cNvPr>
          <p:cNvSpPr/>
          <p:nvPr/>
        </p:nvSpPr>
        <p:spPr>
          <a:xfrm>
            <a:off x="262393" y="2505030"/>
            <a:ext cx="2051438" cy="468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reading</a:t>
            </a:r>
            <a:endParaRPr lang="fi-FI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2D62C-EF37-46E6-8FE8-C426BE20A894}"/>
              </a:ext>
            </a:extLst>
          </p:cNvPr>
          <p:cNvSpPr/>
          <p:nvPr/>
        </p:nvSpPr>
        <p:spPr>
          <a:xfrm>
            <a:off x="3220277" y="1845735"/>
            <a:ext cx="5723614" cy="17866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Prepare data</a:t>
            </a:r>
            <a:endParaRPr lang="fi-FI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88E6C-EA8F-4CF2-999F-9B43175805DC}"/>
              </a:ext>
            </a:extLst>
          </p:cNvPr>
          <p:cNvSpPr/>
          <p:nvPr/>
        </p:nvSpPr>
        <p:spPr>
          <a:xfrm>
            <a:off x="3315692" y="2281878"/>
            <a:ext cx="23933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application not fulfilling requirement</a:t>
            </a:r>
            <a:endParaRPr lang="fi-FI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233A6-32BC-470E-814B-6B6B8C28E412}"/>
              </a:ext>
            </a:extLst>
          </p:cNvPr>
          <p:cNvSpPr/>
          <p:nvPr/>
        </p:nvSpPr>
        <p:spPr>
          <a:xfrm>
            <a:off x="6455131" y="2290198"/>
            <a:ext cx="239334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time according selected granularity</a:t>
            </a:r>
            <a:endParaRPr lang="fi-FI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3B1930-F15F-4082-BE13-0BA85C386925}"/>
              </a:ext>
            </a:extLst>
          </p:cNvPr>
          <p:cNvSpPr/>
          <p:nvPr/>
        </p:nvSpPr>
        <p:spPr>
          <a:xfrm>
            <a:off x="2421172" y="2552222"/>
            <a:ext cx="691763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1BE2F1-F4AC-4ED3-93BC-E9C0FF6D5EE0}"/>
              </a:ext>
            </a:extLst>
          </p:cNvPr>
          <p:cNvSpPr/>
          <p:nvPr/>
        </p:nvSpPr>
        <p:spPr>
          <a:xfrm>
            <a:off x="5828304" y="2560542"/>
            <a:ext cx="507559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113CE8-7419-4BD8-8BB3-E328EB0BFD7F}"/>
              </a:ext>
            </a:extLst>
          </p:cNvPr>
          <p:cNvSpPr/>
          <p:nvPr/>
        </p:nvSpPr>
        <p:spPr>
          <a:xfrm>
            <a:off x="9850337" y="2182855"/>
            <a:ext cx="2123662" cy="11290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train and test sets from initial data set</a:t>
            </a:r>
            <a:endParaRPr lang="fi-FI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CEC876F-CC35-4A59-8009-84021A1CE191}"/>
              </a:ext>
            </a:extLst>
          </p:cNvPr>
          <p:cNvSpPr/>
          <p:nvPr/>
        </p:nvSpPr>
        <p:spPr>
          <a:xfrm>
            <a:off x="9031353" y="2552222"/>
            <a:ext cx="723568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9FB043B8-C53F-4648-A4C2-87BEAE28DF62}"/>
              </a:ext>
            </a:extLst>
          </p:cNvPr>
          <p:cNvSpPr/>
          <p:nvPr/>
        </p:nvSpPr>
        <p:spPr>
          <a:xfrm rot="10800000">
            <a:off x="10288487" y="3534612"/>
            <a:ext cx="813816" cy="16300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55078-B2E9-4754-BAE7-1E9183CEAFFA}"/>
              </a:ext>
            </a:extLst>
          </p:cNvPr>
          <p:cNvSpPr/>
          <p:nvPr/>
        </p:nvSpPr>
        <p:spPr>
          <a:xfrm>
            <a:off x="3220277" y="4068565"/>
            <a:ext cx="6903718" cy="16086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Make model, based on data</a:t>
            </a:r>
            <a:endParaRPr lang="fi-FI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F945CE-766C-4A66-AB4A-CBA4ABBB3780}"/>
              </a:ext>
            </a:extLst>
          </p:cNvPr>
          <p:cNvSpPr/>
          <p:nvPr/>
        </p:nvSpPr>
        <p:spPr>
          <a:xfrm>
            <a:off x="8137494" y="4524291"/>
            <a:ext cx="178771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selected fields from train and test</a:t>
            </a:r>
            <a:endParaRPr lang="fi-FI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039391-5677-440C-A2BC-37FE8CB3FB39}"/>
              </a:ext>
            </a:extLst>
          </p:cNvPr>
          <p:cNvSpPr/>
          <p:nvPr/>
        </p:nvSpPr>
        <p:spPr>
          <a:xfrm>
            <a:off x="5813728" y="4524291"/>
            <a:ext cx="178771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labels from train</a:t>
            </a:r>
            <a:endParaRPr lang="fi-FI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E3F4EB-CAA5-4E00-BC16-DBB99D07A2E2}"/>
              </a:ext>
            </a:extLst>
          </p:cNvPr>
          <p:cNvSpPr/>
          <p:nvPr/>
        </p:nvSpPr>
        <p:spPr>
          <a:xfrm>
            <a:off x="3384769" y="4524291"/>
            <a:ext cx="178771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KNN</a:t>
            </a:r>
            <a:endParaRPr lang="fi-FI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37F849-D7FA-486F-8B46-8F99B1CE09FF}"/>
              </a:ext>
            </a:extLst>
          </p:cNvPr>
          <p:cNvSpPr/>
          <p:nvPr/>
        </p:nvSpPr>
        <p:spPr>
          <a:xfrm flipH="1">
            <a:off x="7681123" y="4809061"/>
            <a:ext cx="376694" cy="36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025236-9A9E-4266-9BFA-BD46FAB99904}"/>
              </a:ext>
            </a:extLst>
          </p:cNvPr>
          <p:cNvSpPr/>
          <p:nvPr/>
        </p:nvSpPr>
        <p:spPr>
          <a:xfrm flipH="1">
            <a:off x="5304760" y="4798348"/>
            <a:ext cx="376694" cy="36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68410A-3A53-4BFA-A62B-CA143C105332}"/>
              </a:ext>
            </a:extLst>
          </p:cNvPr>
          <p:cNvSpPr/>
          <p:nvPr/>
        </p:nvSpPr>
        <p:spPr>
          <a:xfrm>
            <a:off x="262393" y="4375977"/>
            <a:ext cx="2123662" cy="11290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labels obtained by training and actual labels </a:t>
            </a:r>
            <a:endParaRPr lang="fi-FI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0EA6341-1C50-48E1-AD11-7BD80A6166E2}"/>
              </a:ext>
            </a:extLst>
          </p:cNvPr>
          <p:cNvSpPr/>
          <p:nvPr/>
        </p:nvSpPr>
        <p:spPr>
          <a:xfrm flipH="1">
            <a:off x="2465732" y="4798349"/>
            <a:ext cx="585419" cy="36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7509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475E-91CE-414F-B844-374F3445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Q3.2: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interesting</a:t>
            </a:r>
            <a:r>
              <a:rPr lang="fi-FI" dirty="0"/>
              <a:t> </a:t>
            </a:r>
            <a:r>
              <a:rPr lang="fi-FI" dirty="0" err="1"/>
              <a:t>findings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308E-2456-4091-A5F6-FE6A54D6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interesting things were:</a:t>
            </a:r>
          </a:p>
          <a:p>
            <a:r>
              <a:rPr lang="en-US" dirty="0"/>
              <a:t>1) applications making base station peak times: sometimes just one user might cause this peak;</a:t>
            </a:r>
          </a:p>
          <a:p>
            <a:r>
              <a:rPr lang="en-US" dirty="0"/>
              <a:t>2) large similarity, which different applications showed (same purpose applications?); however density is not exactly the same but it is difficult to distinguish it numerically</a:t>
            </a:r>
          </a:p>
          <a:p>
            <a:r>
              <a:rPr lang="en-US" dirty="0"/>
              <a:t>3) most likely there is, in fact, not enough data to properly characterize application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35928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7C90B-B81A-473B-8919-CA924E61FF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DA680F-F6AC-453E-A8BF-C5BDED2851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4ABE53-5698-4AD2-B7EB-C3772C7B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Q3.3: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findings</a:t>
            </a:r>
            <a:endParaRPr lang="fi-FI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096752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72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75B1-9131-4B54-A85F-E598DE9F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Q1.2: What is the max and min data volume interval of the dataset?</a:t>
            </a:r>
            <a:br>
              <a:rPr lang="en-US" dirty="0"/>
            </a:br>
            <a:r>
              <a:rPr lang="en-US" dirty="0"/>
              <a:t>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F406-0E66-47E0-AB48-DD58DAC85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1988 has the largest data volume interval: [375, 11954282]</a:t>
            </a:r>
          </a:p>
          <a:p>
            <a:r>
              <a:rPr lang="en-US" dirty="0"/>
              <a:t>The following applications has the minimal interval (zero interval):</a:t>
            </a:r>
          </a:p>
          <a:p>
            <a:endParaRPr lang="fi-FI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29E00F-B18D-4939-933C-BB71820E7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349032"/>
              </p:ext>
            </p:extLst>
          </p:nvPr>
        </p:nvGraphicFramePr>
        <p:xfrm>
          <a:off x="2271564" y="2685628"/>
          <a:ext cx="635132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663">
                  <a:extLst>
                    <a:ext uri="{9D8B030D-6E8A-4147-A177-3AD203B41FA5}">
                      <a16:colId xmlns:a16="http://schemas.microsoft.com/office/drawing/2014/main" val="3404164488"/>
                    </a:ext>
                  </a:extLst>
                </a:gridCol>
                <a:gridCol w="3175663">
                  <a:extLst>
                    <a:ext uri="{9D8B030D-6E8A-4147-A177-3AD203B41FA5}">
                      <a16:colId xmlns:a16="http://schemas.microsoft.com/office/drawing/2014/main" val="3913018613"/>
                    </a:ext>
                  </a:extLst>
                </a:gridCol>
              </a:tblGrid>
              <a:tr h="292008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Interval</a:t>
                      </a:r>
                      <a:endParaRPr lang="fi-F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8033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en-US" dirty="0"/>
                        <a:t>939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[717, 717]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819267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en-US" dirty="0"/>
                        <a:t>1079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[1194, 1194]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960582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en-US" dirty="0"/>
                        <a:t>1080</a:t>
                      </a:r>
                      <a:endParaRPr lang="fi-F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[1205, 1205]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14668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fi-FI" dirty="0"/>
                        <a:t>1478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[537, 537]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182148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fi-FI" dirty="0"/>
                        <a:t>1586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[53451, 53451]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812061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fi-FI" dirty="0"/>
                        <a:t>1780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[1444, 1444]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747302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fi-FI" dirty="0"/>
                        <a:t>1810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[1496, 1496]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11809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r>
                        <a:rPr lang="fi-FI" dirty="0"/>
                        <a:t>1899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/>
                        <a:t>[86440, 86440]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64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07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7FC539C-B783-4B03-9F9E-D13430F3F6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E299956-A9E7-4FC1-A0B1-D590CA9730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28">
            <a:extLst>
              <a:ext uri="{FF2B5EF4-FFF2-40B4-BE49-F238E27FC236}">
                <a16:creationId xmlns:a16="http://schemas.microsoft.com/office/drawing/2014/main" id="{C947DF4A-614C-4B4C-8B80-E5B9D8E8CFE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05FEE0-4DAE-4E8D-B303-8287203A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6" y="389140"/>
            <a:ext cx="10094218" cy="1450757"/>
          </a:xfrm>
        </p:spPr>
        <p:txBody>
          <a:bodyPr>
            <a:normAutofit/>
          </a:bodyPr>
          <a:lstStyle/>
          <a:p>
            <a:r>
              <a:rPr lang="en-US" sz="2600" dirty="0"/>
              <a:t>Q1.3: How many apps share similar data volume interval?</a:t>
            </a:r>
            <a:br>
              <a:rPr lang="en-US" sz="2600" dirty="0"/>
            </a:br>
            <a:endParaRPr lang="fi-FI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D2917-CEEF-4CCB-A0CF-CA1139488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First approach: </a:t>
            </a:r>
          </a:p>
          <a:p>
            <a:pPr lvl="1"/>
            <a:r>
              <a:rPr lang="en-US" b="1" dirty="0"/>
              <a:t>Interval is similar, when minimum and maximum values of interval differ less, than by 10%</a:t>
            </a:r>
          </a:p>
          <a:p>
            <a:pPr lvl="1"/>
            <a:r>
              <a:rPr lang="en-US" b="1" dirty="0"/>
              <a:t>E.g. applications 12: [136, 720630] and 145: [136, 722586] are quite similar</a:t>
            </a:r>
          </a:p>
          <a:p>
            <a:pPr lvl="1"/>
            <a:r>
              <a:rPr lang="en-US" b="1" dirty="0"/>
              <a:t>The graphics shows, how many applications have same number of similar intervals</a:t>
            </a:r>
          </a:p>
          <a:p>
            <a:pPr lvl="1"/>
            <a:r>
              <a:rPr lang="en-US" b="1" i="1" dirty="0"/>
              <a:t>The answer is: 1404 applications share one or more similar intervals</a:t>
            </a:r>
          </a:p>
          <a:p>
            <a:pPr lvl="1"/>
            <a:r>
              <a:rPr lang="en-US" b="1" dirty="0"/>
              <a:t>E.g. 6 applications has 30 similar intervals</a:t>
            </a:r>
            <a:endParaRPr lang="fi-FI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7960A-308C-4260-9B52-AADE3FCDF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5" y="1472335"/>
            <a:ext cx="6972904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7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3176-A7D1-4ECF-A812-48C1EEB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Q1.3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FCC2-77EF-458F-B718-C6F84B99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second approach was to measure overlaps between application intervals</a:t>
            </a:r>
          </a:p>
          <a:p>
            <a:r>
              <a:rPr lang="en-US" dirty="0"/>
              <a:t>Applications 1: [136, 11903890] and 10: [204, 568323] has interval overlaps with all applications in the set</a:t>
            </a:r>
          </a:p>
          <a:p>
            <a:r>
              <a:rPr lang="en-US" dirty="0"/>
              <a:t>There is no applications, which intervals do not overlap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37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E2BE-A191-4E1C-96BF-07B1CDBD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3900" dirty="0"/>
            </a:br>
            <a:r>
              <a:rPr lang="en-US" sz="3900" dirty="0"/>
              <a:t>Q1.4: If two apps have similar data volume interval, how can you make them different during the analysis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EA6EE-2877-4D79-AC91-A4DC3E961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approach, that I tried was to take the maximal possible packet and change all traffic volumes in the following way:</a:t>
            </a:r>
          </a:p>
          <a:p>
            <a:r>
              <a:rPr lang="en-US" dirty="0" err="1"/>
              <a:t>traffic_volume</a:t>
            </a:r>
            <a:r>
              <a:rPr lang="en-US" dirty="0"/>
              <a:t> = </a:t>
            </a:r>
            <a:r>
              <a:rPr lang="en-US" dirty="0" err="1"/>
              <a:t>app_id</a:t>
            </a:r>
            <a:r>
              <a:rPr lang="en-US" dirty="0"/>
              <a:t> * </a:t>
            </a:r>
            <a:r>
              <a:rPr lang="en-US" dirty="0" err="1"/>
              <a:t>max_traffic_volume</a:t>
            </a:r>
            <a:r>
              <a:rPr lang="en-US" dirty="0"/>
              <a:t> + </a:t>
            </a:r>
            <a:r>
              <a:rPr lang="en-US" dirty="0" err="1"/>
              <a:t>traffic_volume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we analyze this concrete set of data, this approach provides very good result width 99,999% accuracy</a:t>
            </a:r>
          </a:p>
          <a:p>
            <a:r>
              <a:rPr lang="en-US" dirty="0"/>
              <a:t>Most likely, this approach is not applicable for analyzing other sets of data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74864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3F0F-94B2-4EE1-A636-D048BCAF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Q1.5: What is the max and min amount of samples for a particular app in the dataset?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684E-298F-4E73-9263-6F8AA4C6B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app 2 samples number is 1028845</a:t>
            </a:r>
          </a:p>
          <a:p>
            <a:pPr fontAlgn="t"/>
            <a:r>
              <a:rPr lang="en-US" dirty="0"/>
              <a:t>For applications 939</a:t>
            </a:r>
            <a:r>
              <a:rPr lang="en-US" b="1" dirty="0"/>
              <a:t>, </a:t>
            </a:r>
            <a:r>
              <a:rPr lang="en-US" dirty="0"/>
              <a:t>1079, 1080, </a:t>
            </a:r>
            <a:r>
              <a:rPr lang="fi-FI" dirty="0"/>
              <a:t>1478, 1586, 1780, 1810, 1899 </a:t>
            </a:r>
            <a:r>
              <a:rPr lang="fi-FI" dirty="0" err="1"/>
              <a:t>there</a:t>
            </a:r>
            <a:r>
              <a:rPr lang="fi-FI" dirty="0"/>
              <a:t> is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sample</a:t>
            </a:r>
            <a:endParaRPr lang="fi-FI" dirty="0"/>
          </a:p>
          <a:p>
            <a:endParaRPr lang="en-US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1624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F87B-F6A5-4AE4-9E4D-A16D9B80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dirty="0"/>
              <a:t>Q1.6: What is the min amount of samples needed for an app, such that it can be considered in the analysis?</a:t>
            </a:r>
            <a:endParaRPr lang="fi-FI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E50BC-0A48-4282-A319-F7A1AE5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number was chosen in a way to provide the most accurate analysis with reasonable time</a:t>
            </a:r>
          </a:p>
          <a:p>
            <a:r>
              <a:rPr lang="en-US" dirty="0"/>
              <a:t>Finally it was chosen to use applications with 30 samples minimum</a:t>
            </a:r>
          </a:p>
          <a:p>
            <a:r>
              <a:rPr lang="en-US" dirty="0"/>
              <a:t>This number was selected to provide a good enough accuracy with larger percent of application involved in analysis</a:t>
            </a:r>
          </a:p>
          <a:p>
            <a:endParaRPr lang="fi-FI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947444-D29F-4DE6-AF49-17C192520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508115"/>
              </p:ext>
            </p:extLst>
          </p:nvPr>
        </p:nvGraphicFramePr>
        <p:xfrm>
          <a:off x="1256306" y="3387256"/>
          <a:ext cx="4397071" cy="2481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95DB278-8B99-4502-8B75-A95050EE85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9031582"/>
              </p:ext>
            </p:extLst>
          </p:nvPr>
        </p:nvGraphicFramePr>
        <p:xfrm>
          <a:off x="6583680" y="3387256"/>
          <a:ext cx="4572000" cy="25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126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EC44-0344-4D8E-A833-B3FE5D1D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Q1.7: How many apps fulfil the previous requirement?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326DF-23C7-4A72-B12E-8177B2389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1387 applications fulfil this requirement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023011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796</TotalTime>
  <Words>1883</Words>
  <Application>Microsoft Office PowerPoint</Application>
  <PresentationFormat>Widescreen</PresentationFormat>
  <Paragraphs>532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Cambria Math</vt:lpstr>
      <vt:lpstr>Retrospect</vt:lpstr>
      <vt:lpstr>Questions answers</vt:lpstr>
      <vt:lpstr>Q1.1: How many different apps contain the dataset?  </vt:lpstr>
      <vt:lpstr>Q1.2: What is the max and min data volume interval of the dataset?  </vt:lpstr>
      <vt:lpstr>Q1.3: How many apps share similar data volume interval? </vt:lpstr>
      <vt:lpstr>Q1.3</vt:lpstr>
      <vt:lpstr>                                                   Q1.4: If two apps have similar data volume interval, how can you make them different during the analysis</vt:lpstr>
      <vt:lpstr>Q1.5: What is the max and min amount of samples for a particular app in the dataset?</vt:lpstr>
      <vt:lpstr>Q1.6: What is the min amount of samples needed for an app, such that it can be considered in the analysis?</vt:lpstr>
      <vt:lpstr>Q1.7: How many apps fulfil the previous requirement?</vt:lpstr>
      <vt:lpstr>Q1.8: Is there any relation between app usage and location (base station)?</vt:lpstr>
      <vt:lpstr>Q1.8</vt:lpstr>
      <vt:lpstr>Q1.9: How many different users has the dataset?</vt:lpstr>
      <vt:lpstr>Q1.10: Is there any relation between app usage, location (base station) and a particular?</vt:lpstr>
      <vt:lpstr>Q1.11: Is there any relation between app usage, location and time?</vt:lpstr>
      <vt:lpstr>Comparison of analysis result with respect to different field combinations</vt:lpstr>
      <vt:lpstr>Q2.1: How significant is the data transferred rate of an app for distinguish it among the rest?</vt:lpstr>
      <vt:lpstr>Q2.2: Is it possible to categorize application usage based on data transferred rate?</vt:lpstr>
      <vt:lpstr>Q2.2</vt:lpstr>
      <vt:lpstr>Q2.3: What is the minimal amount of samples to characterize data transferred rate?</vt:lpstr>
      <vt:lpstr>Q2.4: Are peak times of a base station influenced by a particular app?</vt:lpstr>
      <vt:lpstr>Q2.4</vt:lpstr>
      <vt:lpstr> Q2.5: Categorize users based on app usage </vt:lpstr>
      <vt:lpstr>Q2.6: Is it possible to identify users’ mobility (trajectory) based on base station access </vt:lpstr>
      <vt:lpstr>Q2.6</vt:lpstr>
      <vt:lpstr>Q3.1: Pipeline</vt:lpstr>
      <vt:lpstr>Q3.2: Most interesting findings</vt:lpstr>
      <vt:lpstr>Q3.3: Most important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Questions answers</dc:title>
  <dc:creator>Dobrodeev, Vladimir (Nokia - FI/Espoo)</dc:creator>
  <cp:lastModifiedBy>Dobrodeev, Vladimir (Nokia - FI/Espoo)</cp:lastModifiedBy>
  <cp:revision>598</cp:revision>
  <dcterms:created xsi:type="dcterms:W3CDTF">2017-11-07T08:09:19Z</dcterms:created>
  <dcterms:modified xsi:type="dcterms:W3CDTF">2017-12-12T12:59:24Z</dcterms:modified>
</cp:coreProperties>
</file>